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6" r:id="rId7"/>
    <p:sldId id="262" r:id="rId8"/>
    <p:sldId id="263" r:id="rId9"/>
    <p:sldId id="264" r:id="rId10"/>
    <p:sldId id="265"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073DFE-672D-4348-A59E-361414FCEAE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678925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73DFE-672D-4348-A59E-361414FCEAE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2506872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73DFE-672D-4348-A59E-361414FCEAE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917688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73DFE-672D-4348-A59E-361414FCEAE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1417093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073DFE-672D-4348-A59E-361414FCEAEE}" type="datetimeFigureOut">
              <a:rPr lang="en-US" smtClean="0"/>
              <a:t>5/1/2014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32267041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073DFE-672D-4348-A59E-361414FCEAEE}"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3929632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073DFE-672D-4348-A59E-361414FCEAEE}" type="datetimeFigureOut">
              <a:rPr lang="en-US" smtClean="0"/>
              <a:t>5/1/2014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1549308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073DFE-672D-4348-A59E-361414FCEAEE}" type="datetimeFigureOut">
              <a:rPr lang="en-US" smtClean="0"/>
              <a:t>5/1/2014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3147889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073DFE-672D-4348-A59E-361414FCEAEE}" type="datetimeFigureOut">
              <a:rPr lang="en-US" smtClean="0"/>
              <a:t>5/1/2014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2447767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073DFE-672D-4348-A59E-361414FCEAEE}"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1063381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073DFE-672D-4348-A59E-361414FCEAEE}" type="datetimeFigureOut">
              <a:rPr lang="en-US" smtClean="0"/>
              <a:t>5/1/2014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1376C7-E9AB-458B-BC89-D324CA33AAB7}" type="slidenum">
              <a:rPr lang="en-US" smtClean="0"/>
              <a:t>‹#›</a:t>
            </a:fld>
            <a:endParaRPr lang="en-US"/>
          </a:p>
        </p:txBody>
      </p:sp>
    </p:spTree>
    <p:extLst>
      <p:ext uri="{BB962C8B-B14F-4D97-AF65-F5344CB8AC3E}">
        <p14:creationId xmlns:p14="http://schemas.microsoft.com/office/powerpoint/2010/main" val="135335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073DFE-672D-4348-A59E-361414FCEAEE}" type="datetimeFigureOut">
              <a:rPr lang="en-US" smtClean="0"/>
              <a:t>5/1/2014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1376C7-E9AB-458B-BC89-D324CA33AAB7}" type="slidenum">
              <a:rPr lang="en-US" smtClean="0"/>
              <a:t>‹#›</a:t>
            </a:fld>
            <a:endParaRPr lang="en-US"/>
          </a:p>
        </p:txBody>
      </p:sp>
    </p:spTree>
    <p:extLst>
      <p:ext uri="{BB962C8B-B14F-4D97-AF65-F5344CB8AC3E}">
        <p14:creationId xmlns:p14="http://schemas.microsoft.com/office/powerpoint/2010/main" val="4207967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
            </a:r>
            <a:br>
              <a:rPr lang="en-US" dirty="0" smtClean="0"/>
            </a:br>
            <a:r>
              <a:rPr lang="en-US" dirty="0" smtClean="0"/>
              <a:t>UNIVERSITY OF LUSAKA</a:t>
            </a:r>
            <a:br>
              <a:rPr lang="en-US" dirty="0" smtClean="0"/>
            </a:br>
            <a:r>
              <a:rPr lang="en-US" dirty="0" smtClean="0"/>
              <a:t>SCHOOL OF LAW</a:t>
            </a:r>
            <a:r>
              <a:rPr lang="en-US" dirty="0"/>
              <a:t/>
            </a:r>
            <a:br>
              <a:rPr lang="en-US" dirty="0"/>
            </a:br>
            <a:endParaRPr lang="en-US" dirty="0"/>
          </a:p>
        </p:txBody>
      </p:sp>
      <p:sp>
        <p:nvSpPr>
          <p:cNvPr id="3" name="Subtitle 2"/>
          <p:cNvSpPr>
            <a:spLocks noGrp="1"/>
          </p:cNvSpPr>
          <p:nvPr>
            <p:ph type="subTitle" idx="1"/>
          </p:nvPr>
        </p:nvSpPr>
        <p:spPr/>
        <p:txBody>
          <a:bodyPr>
            <a:normAutofit fontScale="92500" lnSpcReduction="20000"/>
          </a:bodyPr>
          <a:lstStyle/>
          <a:p>
            <a:r>
              <a:rPr lang="en-US" b="1" dirty="0" smtClean="0"/>
              <a:t>L340 – IP LAW</a:t>
            </a:r>
          </a:p>
          <a:p>
            <a:r>
              <a:rPr lang="en-US" b="1" dirty="0" smtClean="0"/>
              <a:t>UNIT 17 – BACKGROUND AND BASIC PRINCIPLES OF TRADEMARKS</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4173630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first function of a trade mark is to distinguish the products (whether goods or services) of an enterprises from products of other enterprises. </a:t>
            </a:r>
            <a:endParaRPr lang="en-GB" b="1" dirty="0" smtClean="0"/>
          </a:p>
          <a:p>
            <a:pPr algn="just"/>
            <a:r>
              <a:rPr lang="en-GB" dirty="0" smtClean="0"/>
              <a:t>Trade </a:t>
            </a:r>
            <a:r>
              <a:rPr lang="en-GB" dirty="0"/>
              <a:t>mark </a:t>
            </a:r>
            <a:r>
              <a:rPr lang="en-GB" b="1" dirty="0"/>
              <a:t>facilitates the choice to be made by the consumer when buying certain products or making use of certain services. </a:t>
            </a:r>
            <a:endParaRPr lang="en-GB" b="1" dirty="0" smtClean="0"/>
          </a:p>
          <a:p>
            <a:pPr algn="just"/>
            <a:r>
              <a:rPr lang="en-GB" dirty="0" smtClean="0"/>
              <a:t>A </a:t>
            </a:r>
            <a:r>
              <a:rPr lang="en-GB" dirty="0"/>
              <a:t>trade mark </a:t>
            </a:r>
            <a:r>
              <a:rPr lang="en-GB" b="1" dirty="0"/>
              <a:t>helps the consumer to identify a product which was already known to him or which was advertised.</a:t>
            </a:r>
            <a:r>
              <a:rPr lang="en-GB" dirty="0"/>
              <a:t> </a:t>
            </a:r>
            <a:endParaRPr lang="en-GB" dirty="0" smtClean="0"/>
          </a:p>
          <a:p>
            <a:pPr algn="just"/>
            <a:r>
              <a:rPr lang="en-GB" dirty="0" smtClean="0"/>
              <a:t>In </a:t>
            </a:r>
            <a:r>
              <a:rPr lang="en-GB" dirty="0"/>
              <a:t>order to fulfil this function </a:t>
            </a:r>
            <a:r>
              <a:rPr lang="en-GB" b="1" dirty="0"/>
              <a:t>only distinctive signs should serve as trademarks.</a:t>
            </a:r>
            <a:endParaRPr lang="en-US" b="1" dirty="0"/>
          </a:p>
          <a:p>
            <a:pPr algn="just"/>
            <a:endParaRPr lang="en-US" dirty="0"/>
          </a:p>
        </p:txBody>
      </p:sp>
    </p:spTree>
    <p:extLst>
      <p:ext uri="{BB962C8B-B14F-4D97-AF65-F5344CB8AC3E}">
        <p14:creationId xmlns:p14="http://schemas.microsoft.com/office/powerpoint/2010/main" val="1650808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The second function of a trade mark is to refer to a particular enterprise which offers the products on the market, that is, give an indication as to the origin of the goods or services for which the mark is used. </a:t>
            </a:r>
            <a:endParaRPr lang="en-GB" b="1" dirty="0" smtClean="0"/>
          </a:p>
          <a:p>
            <a:pPr algn="just"/>
            <a:r>
              <a:rPr lang="en-GB" dirty="0" smtClean="0"/>
              <a:t>Trade </a:t>
            </a:r>
            <a:r>
              <a:rPr lang="en-GB" dirty="0"/>
              <a:t>marks do not only </a:t>
            </a:r>
            <a:r>
              <a:rPr lang="en-GB" b="1" dirty="0"/>
              <a:t>distinguish products as such but in their relationship to a particular enterprise from which the product originates. </a:t>
            </a:r>
            <a:endParaRPr lang="en-GB" b="1" dirty="0" smtClean="0"/>
          </a:p>
          <a:p>
            <a:pPr algn="just"/>
            <a:r>
              <a:rPr lang="en-GB" dirty="0" smtClean="0"/>
              <a:t>Therefore</a:t>
            </a:r>
            <a:r>
              <a:rPr lang="en-GB" dirty="0"/>
              <a:t>, trade marks </a:t>
            </a:r>
            <a:r>
              <a:rPr lang="en-GB" b="1" dirty="0"/>
              <a:t>distinguish products from one source, from identical or similar products from other sources namely, the various enterprises which offer such products. </a:t>
            </a:r>
            <a:endParaRPr lang="en-GB" b="1" dirty="0" smtClean="0"/>
          </a:p>
          <a:p>
            <a:pPr algn="just"/>
            <a:r>
              <a:rPr lang="en-GB" dirty="0" smtClean="0"/>
              <a:t>This </a:t>
            </a:r>
            <a:r>
              <a:rPr lang="en-GB" dirty="0"/>
              <a:t>function is important in the definition of the scope of protection of trade marks. </a:t>
            </a:r>
            <a:endParaRPr lang="en-US" dirty="0"/>
          </a:p>
        </p:txBody>
      </p:sp>
    </p:spTree>
    <p:extLst>
      <p:ext uri="{BB962C8B-B14F-4D97-AF65-F5344CB8AC3E}">
        <p14:creationId xmlns:p14="http://schemas.microsoft.com/office/powerpoint/2010/main" val="2849205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The third function of trademarks is to refer to a particular quality of the products for which the trademark is used. </a:t>
            </a:r>
            <a:endParaRPr lang="en-GB" b="1" dirty="0" smtClean="0"/>
          </a:p>
          <a:p>
            <a:pPr algn="just"/>
            <a:r>
              <a:rPr lang="en-GB" dirty="0" smtClean="0"/>
              <a:t>Most </a:t>
            </a:r>
            <a:r>
              <a:rPr lang="en-GB" dirty="0"/>
              <a:t>of the time a trade mark </a:t>
            </a:r>
            <a:r>
              <a:rPr lang="en-GB" b="1" dirty="0"/>
              <a:t>is not used by only one enterprise as the trademark owner may grant licences such as a franchise, to use the trade mark to other enterprises</a:t>
            </a:r>
            <a:r>
              <a:rPr lang="en-GB" dirty="0"/>
              <a:t>. </a:t>
            </a:r>
            <a:endParaRPr lang="en-GB" dirty="0" smtClean="0"/>
          </a:p>
          <a:p>
            <a:pPr algn="just"/>
            <a:r>
              <a:rPr lang="en-GB" dirty="0" smtClean="0"/>
              <a:t>In </a:t>
            </a:r>
            <a:r>
              <a:rPr lang="en-GB" dirty="0"/>
              <a:t>such a case, it is essential that </a:t>
            </a:r>
            <a:r>
              <a:rPr lang="en-GB" b="1" dirty="0"/>
              <a:t>licences respect the quality standards of the trade mark set by the owner of the trademark.</a:t>
            </a:r>
            <a:endParaRPr lang="en-US" b="1" dirty="0"/>
          </a:p>
          <a:p>
            <a:pPr algn="just"/>
            <a:endParaRPr lang="en-US" dirty="0"/>
          </a:p>
        </p:txBody>
      </p:sp>
    </p:spTree>
    <p:extLst>
      <p:ext uri="{BB962C8B-B14F-4D97-AF65-F5344CB8AC3E}">
        <p14:creationId xmlns:p14="http://schemas.microsoft.com/office/powerpoint/2010/main" val="1457029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GB" b="1" dirty="0"/>
              <a:t>The fourth and last function of trademarks is to promote the marketing and sale of products and the marketing and rendering of services. </a:t>
            </a:r>
            <a:endParaRPr lang="en-GB" b="1" dirty="0" smtClean="0"/>
          </a:p>
          <a:p>
            <a:pPr algn="just"/>
            <a:r>
              <a:rPr lang="en-GB" dirty="0" smtClean="0"/>
              <a:t>Trade </a:t>
            </a:r>
            <a:r>
              <a:rPr lang="en-GB" dirty="0"/>
              <a:t>marks are </a:t>
            </a:r>
            <a:r>
              <a:rPr lang="en-GB" b="1" dirty="0"/>
              <a:t>not only used to distinguish or to refer to a particular enterprise or a particular quality but also to advertise and market the products to consumers, as well as to stimulate sales. </a:t>
            </a:r>
            <a:endParaRPr lang="en-GB" b="1" dirty="0" smtClean="0"/>
          </a:p>
          <a:p>
            <a:pPr algn="just"/>
            <a:r>
              <a:rPr lang="en-GB" dirty="0" smtClean="0"/>
              <a:t>A </a:t>
            </a:r>
            <a:r>
              <a:rPr lang="en-GB" dirty="0"/>
              <a:t>trade mark which is to fulfil that function </a:t>
            </a:r>
            <a:r>
              <a:rPr lang="en-GB" b="1" dirty="0"/>
              <a:t>must be carefully selected, and must appeal to the consumer, create interest and inspire a feeling of confidence. </a:t>
            </a:r>
            <a:endParaRPr lang="en-GB" b="1" dirty="0" smtClean="0"/>
          </a:p>
          <a:p>
            <a:pPr algn="just"/>
            <a:r>
              <a:rPr lang="en-GB" dirty="0" smtClean="0"/>
              <a:t>It </a:t>
            </a:r>
            <a:r>
              <a:rPr lang="en-GB" dirty="0"/>
              <a:t>is for this reason that this </a:t>
            </a:r>
            <a:r>
              <a:rPr lang="en-GB" b="1" dirty="0"/>
              <a:t>function is sometimes called the ‘appeal or image function’</a:t>
            </a:r>
            <a:endParaRPr lang="en-US" b="1" dirty="0"/>
          </a:p>
        </p:txBody>
      </p:sp>
    </p:spTree>
    <p:extLst>
      <p:ext uri="{BB962C8B-B14F-4D97-AF65-F5344CB8AC3E}">
        <p14:creationId xmlns:p14="http://schemas.microsoft.com/office/powerpoint/2010/main" val="25842529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History of Trade Marks</a:t>
            </a:r>
            <a:endParaRPr lang="en-US" b="1" dirty="0"/>
          </a:p>
        </p:txBody>
      </p:sp>
      <p:sp>
        <p:nvSpPr>
          <p:cNvPr id="3" name="Content Placeholder 2"/>
          <p:cNvSpPr>
            <a:spLocks noGrp="1"/>
          </p:cNvSpPr>
          <p:nvPr>
            <p:ph idx="1"/>
          </p:nvPr>
        </p:nvSpPr>
        <p:spPr/>
        <p:txBody>
          <a:bodyPr/>
          <a:lstStyle/>
          <a:p>
            <a:r>
              <a:rPr lang="en-US" b="1" dirty="0" smtClean="0"/>
              <a:t>Read “Intellectual Property Law” Text book of George M. </a:t>
            </a:r>
            <a:r>
              <a:rPr lang="en-US" b="1" dirty="0" err="1" smtClean="0"/>
              <a:t>Kanja</a:t>
            </a:r>
            <a:endParaRPr lang="en-US" b="1" dirty="0"/>
          </a:p>
        </p:txBody>
      </p:sp>
    </p:spTree>
    <p:extLst>
      <p:ext uri="{BB962C8B-B14F-4D97-AF65-F5344CB8AC3E}">
        <p14:creationId xmlns:p14="http://schemas.microsoft.com/office/powerpoint/2010/main" val="26979648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Rationale of Trade Marks</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GB" dirty="0"/>
              <a:t>Trade mark protection is justified for a number of reasons, which include : </a:t>
            </a:r>
            <a:endParaRPr lang="en-GB" dirty="0" smtClean="0"/>
          </a:p>
          <a:p>
            <a:pPr algn="just"/>
            <a:r>
              <a:rPr lang="en-GB" b="1" dirty="0" smtClean="0"/>
              <a:t>Firstly</a:t>
            </a:r>
            <a:r>
              <a:rPr lang="en-GB" b="1" dirty="0"/>
              <a:t>, trade marks enable the trademark owner to prevent others or his competitors from marketing identical or similar products under the same mark or under a confusingly similar mark. </a:t>
            </a:r>
            <a:endParaRPr lang="en-GB" b="1" dirty="0" smtClean="0"/>
          </a:p>
          <a:p>
            <a:pPr algn="just"/>
            <a:r>
              <a:rPr lang="en-GB" dirty="0" smtClean="0"/>
              <a:t>Trademark </a:t>
            </a:r>
            <a:r>
              <a:rPr lang="en-GB" dirty="0"/>
              <a:t>owner investment in development and marketing a product </a:t>
            </a:r>
            <a:r>
              <a:rPr lang="en-GB" b="1" dirty="0"/>
              <a:t>may become wasteful if his competitors use the same or a similar or a confusingly similar product. </a:t>
            </a:r>
            <a:endParaRPr lang="en-US" b="1" dirty="0"/>
          </a:p>
          <a:p>
            <a:pPr algn="just"/>
            <a:endParaRPr lang="en-US" dirty="0"/>
          </a:p>
        </p:txBody>
      </p:sp>
    </p:spTree>
    <p:extLst>
      <p:ext uri="{BB962C8B-B14F-4D97-AF65-F5344CB8AC3E}">
        <p14:creationId xmlns:p14="http://schemas.microsoft.com/office/powerpoint/2010/main" val="2432914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Rationale of Trade Marks</a:t>
            </a:r>
            <a:endParaRPr lang="en-US" dirty="0"/>
          </a:p>
        </p:txBody>
      </p:sp>
      <p:sp>
        <p:nvSpPr>
          <p:cNvPr id="3" name="Content Placeholder 2"/>
          <p:cNvSpPr>
            <a:spLocks noGrp="1"/>
          </p:cNvSpPr>
          <p:nvPr>
            <p:ph idx="1"/>
          </p:nvPr>
        </p:nvSpPr>
        <p:spPr/>
        <p:txBody>
          <a:bodyPr>
            <a:normAutofit fontScale="92500"/>
          </a:bodyPr>
          <a:lstStyle/>
          <a:p>
            <a:pPr algn="just"/>
            <a:r>
              <a:rPr lang="en-GB" b="1" dirty="0"/>
              <a:t>Where a competitor adopts a similar or identical trade mark, customers could be misled into buying the competitor’s product(s) thinking it is for the trade mark owner. </a:t>
            </a:r>
            <a:endParaRPr lang="en-GB" b="1" dirty="0" smtClean="0"/>
          </a:p>
          <a:p>
            <a:pPr algn="just"/>
            <a:r>
              <a:rPr lang="en-GB" dirty="0" smtClean="0"/>
              <a:t>This </a:t>
            </a:r>
            <a:r>
              <a:rPr lang="en-GB" dirty="0"/>
              <a:t>could not only </a:t>
            </a:r>
            <a:r>
              <a:rPr lang="en-GB" b="1" dirty="0"/>
              <a:t>lead to decrease in the trade mark owner’s profits and confusing the customers, but may also damage the reputation of the trademark more especially if the rival product is of inferior quality.</a:t>
            </a:r>
            <a:endParaRPr lang="en-US" b="1" dirty="0"/>
          </a:p>
        </p:txBody>
      </p:sp>
    </p:spTree>
    <p:extLst>
      <p:ext uri="{BB962C8B-B14F-4D97-AF65-F5344CB8AC3E}">
        <p14:creationId xmlns:p14="http://schemas.microsoft.com/office/powerpoint/2010/main" val="25556081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Rationale of Trade Marks</a:t>
            </a:r>
            <a:endParaRPr lang="en-US" dirty="0"/>
          </a:p>
        </p:txBody>
      </p:sp>
      <p:sp>
        <p:nvSpPr>
          <p:cNvPr id="3" name="Content Placeholder 2"/>
          <p:cNvSpPr>
            <a:spLocks noGrp="1"/>
          </p:cNvSpPr>
          <p:nvPr>
            <p:ph idx="1"/>
          </p:nvPr>
        </p:nvSpPr>
        <p:spPr/>
        <p:txBody>
          <a:bodyPr>
            <a:normAutofit/>
          </a:bodyPr>
          <a:lstStyle/>
          <a:p>
            <a:pPr algn="just"/>
            <a:r>
              <a:rPr lang="en-GB" b="1" dirty="0"/>
              <a:t>Secondly, trade mark provides incentives to enterprises to invest in maintaining or improving the quality of their products. </a:t>
            </a:r>
            <a:endParaRPr lang="en-GB" b="1" dirty="0" smtClean="0"/>
          </a:p>
          <a:p>
            <a:pPr algn="just"/>
            <a:r>
              <a:rPr lang="en-GB" dirty="0" smtClean="0"/>
              <a:t>Trade </a:t>
            </a:r>
            <a:r>
              <a:rPr lang="en-GB" dirty="0"/>
              <a:t>marks play an important role </a:t>
            </a:r>
            <a:r>
              <a:rPr lang="en-GB" b="1" dirty="0"/>
              <a:t>in the branding and marketing strategies of an enterprise, contributing to the definition of the image, and reputation of the enterprise’s products in the eyes of consumers. </a:t>
            </a:r>
            <a:endParaRPr lang="en-GB" b="1" dirty="0" smtClean="0"/>
          </a:p>
          <a:p>
            <a:pPr algn="just"/>
            <a:endParaRPr lang="en-US" dirty="0"/>
          </a:p>
        </p:txBody>
      </p:sp>
    </p:spTree>
    <p:extLst>
      <p:ext uri="{BB962C8B-B14F-4D97-AF65-F5344CB8AC3E}">
        <p14:creationId xmlns:p14="http://schemas.microsoft.com/office/powerpoint/2010/main" val="2835071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Rationale of Trade Marks</a:t>
            </a:r>
            <a:endParaRPr lang="en-US" dirty="0"/>
          </a:p>
        </p:txBody>
      </p:sp>
      <p:sp>
        <p:nvSpPr>
          <p:cNvPr id="3" name="Content Placeholder 2"/>
          <p:cNvSpPr>
            <a:spLocks noGrp="1"/>
          </p:cNvSpPr>
          <p:nvPr>
            <p:ph idx="1"/>
          </p:nvPr>
        </p:nvSpPr>
        <p:spPr/>
        <p:txBody>
          <a:bodyPr>
            <a:normAutofit lnSpcReduction="10000"/>
          </a:bodyPr>
          <a:lstStyle/>
          <a:p>
            <a:pPr algn="just"/>
            <a:r>
              <a:rPr lang="en-GB" b="1" dirty="0"/>
              <a:t>The image and reputation of an enterprise create trust which is the basis for establishing a loyal clientele and enhancing enterprise goodwill. </a:t>
            </a:r>
          </a:p>
          <a:p>
            <a:pPr algn="just"/>
            <a:r>
              <a:rPr lang="en-GB" dirty="0"/>
              <a:t>Consumers often </a:t>
            </a:r>
            <a:r>
              <a:rPr lang="en-GB" b="1" dirty="0"/>
              <a:t>develop an emotional attachment to certain trade marks, based on a set of desired qualities or features incorporated in the products bearing such trade marks.</a:t>
            </a:r>
            <a:endParaRPr lang="en-US" b="1" dirty="0"/>
          </a:p>
          <a:p>
            <a:pPr algn="just"/>
            <a:endParaRPr lang="en-US" dirty="0"/>
          </a:p>
        </p:txBody>
      </p:sp>
    </p:spTree>
    <p:extLst>
      <p:ext uri="{BB962C8B-B14F-4D97-AF65-F5344CB8AC3E}">
        <p14:creationId xmlns:p14="http://schemas.microsoft.com/office/powerpoint/2010/main" val="2231310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Rationale of Trade Marks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a:t>Thirdly, trade mark may be licenced to other enterprises thereby providing additional source of revenue for the trade mark owner or may be the basis for a franchising agreement. </a:t>
            </a:r>
            <a:endParaRPr lang="en-GB" b="1" dirty="0" smtClean="0"/>
          </a:p>
          <a:p>
            <a:pPr algn="just"/>
            <a:r>
              <a:rPr lang="en-GB" b="1" dirty="0" smtClean="0"/>
              <a:t>Fourthly</a:t>
            </a:r>
            <a:r>
              <a:rPr lang="en-GB" b="1" dirty="0"/>
              <a:t>, a trade mark with a good reputation among consumers may also be used to obtain funding from financial institutions, such as banks or venture capitalists which are increasingly aware of the importance of brands for business success.</a:t>
            </a:r>
            <a:endParaRPr lang="en-US" b="1" dirty="0"/>
          </a:p>
        </p:txBody>
      </p:sp>
    </p:spTree>
    <p:extLst>
      <p:ext uri="{BB962C8B-B14F-4D97-AF65-F5344CB8AC3E}">
        <p14:creationId xmlns:p14="http://schemas.microsoft.com/office/powerpoint/2010/main" val="1190322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a:t>
            </a:r>
          </a:p>
          <a:p>
            <a:r>
              <a:rPr lang="en-US" b="1" dirty="0" smtClean="0"/>
              <a:t>What is a Trade Mark</a:t>
            </a:r>
          </a:p>
          <a:p>
            <a:r>
              <a:rPr lang="en-US" b="1" dirty="0" smtClean="0"/>
              <a:t>History of Trade Marks</a:t>
            </a:r>
          </a:p>
          <a:p>
            <a:r>
              <a:rPr lang="en-US" b="1" dirty="0" smtClean="0"/>
              <a:t>Rationale of Trade Marks</a:t>
            </a:r>
          </a:p>
          <a:p>
            <a:r>
              <a:rPr lang="en-US" b="1" dirty="0" smtClean="0"/>
              <a:t>Criticisms of Trade Marks</a:t>
            </a:r>
          </a:p>
          <a:p>
            <a:r>
              <a:rPr lang="en-US" b="1" dirty="0" smtClean="0"/>
              <a:t>Other Types of Trade Marks</a:t>
            </a:r>
            <a:br>
              <a:rPr lang="en-US" b="1" dirty="0" smtClean="0"/>
            </a:br>
            <a:endParaRPr lang="en-US" b="1" dirty="0"/>
          </a:p>
        </p:txBody>
      </p:sp>
    </p:spTree>
    <p:extLst>
      <p:ext uri="{BB962C8B-B14F-4D97-AF65-F5344CB8AC3E}">
        <p14:creationId xmlns:p14="http://schemas.microsoft.com/office/powerpoint/2010/main" val="1252908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Rationale of Trade Marks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Fifthly, trade mark facilitates consumers’ decision-making about their choice of products in the market. </a:t>
            </a:r>
            <a:endParaRPr lang="en-GB" b="1" dirty="0" smtClean="0"/>
          </a:p>
          <a:p>
            <a:pPr algn="just"/>
            <a:r>
              <a:rPr lang="en-GB" b="1" dirty="0" smtClean="0"/>
              <a:t>Consumers </a:t>
            </a:r>
            <a:r>
              <a:rPr lang="en-GB" b="1" dirty="0"/>
              <a:t>are faced continually with the problem of having to choose between goods or services that look alike, but whose superficial similarity may conceal differences in features and quality. </a:t>
            </a:r>
            <a:endParaRPr lang="en-GB" b="1" dirty="0" smtClean="0"/>
          </a:p>
          <a:p>
            <a:pPr algn="just"/>
            <a:r>
              <a:rPr lang="en-GB" dirty="0" smtClean="0"/>
              <a:t>While </a:t>
            </a:r>
            <a:r>
              <a:rPr lang="en-GB" dirty="0"/>
              <a:t>it is appropriate for sellers to offer goods with different levels of quality, </a:t>
            </a:r>
            <a:r>
              <a:rPr lang="en-GB" b="1" dirty="0"/>
              <a:t>consumers need a ‘shorthand’ method to identify these differences in quality in order to arrive at a satisfactory purchase decision. </a:t>
            </a:r>
            <a:endParaRPr lang="en-GB" b="1" dirty="0" smtClean="0"/>
          </a:p>
          <a:p>
            <a:pPr algn="just"/>
            <a:r>
              <a:rPr lang="en-GB" dirty="0" smtClean="0"/>
              <a:t>Trademark </a:t>
            </a:r>
            <a:r>
              <a:rPr lang="en-GB" dirty="0"/>
              <a:t>therefore </a:t>
            </a:r>
            <a:r>
              <a:rPr lang="en-GB" b="1" dirty="0"/>
              <a:t>helps consumers to reduce their search costs for the products.</a:t>
            </a:r>
            <a:endParaRPr lang="en-US" b="1" dirty="0"/>
          </a:p>
        </p:txBody>
      </p:sp>
    </p:spTree>
    <p:extLst>
      <p:ext uri="{BB962C8B-B14F-4D97-AF65-F5344CB8AC3E}">
        <p14:creationId xmlns:p14="http://schemas.microsoft.com/office/powerpoint/2010/main" val="3565838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Rationale of Trade Marks</a:t>
            </a:r>
            <a:endParaRPr lang="en-US" dirty="0"/>
          </a:p>
        </p:txBody>
      </p:sp>
      <p:sp>
        <p:nvSpPr>
          <p:cNvPr id="3" name="Content Placeholder 2"/>
          <p:cNvSpPr>
            <a:spLocks noGrp="1"/>
          </p:cNvSpPr>
          <p:nvPr>
            <p:ph idx="1"/>
          </p:nvPr>
        </p:nvSpPr>
        <p:spPr/>
        <p:txBody>
          <a:bodyPr/>
          <a:lstStyle/>
          <a:p>
            <a:pPr algn="just"/>
            <a:r>
              <a:rPr lang="en-GB" b="1" dirty="0"/>
              <a:t>Sixthly, apart from protecting business reputation and goodwill, trademark protects consumers from deception, that is, to prevent the buying public from purchasing inferior goods or services under the mistaken belief that they originate from or are provided by another trader.</a:t>
            </a:r>
            <a:endParaRPr lang="en-US" b="1" dirty="0"/>
          </a:p>
          <a:p>
            <a:pPr algn="just"/>
            <a:endParaRPr lang="en-US" dirty="0"/>
          </a:p>
        </p:txBody>
      </p:sp>
    </p:spTree>
    <p:extLst>
      <p:ext uri="{BB962C8B-B14F-4D97-AF65-F5344CB8AC3E}">
        <p14:creationId xmlns:p14="http://schemas.microsoft.com/office/powerpoint/2010/main" val="4028186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Criticisms of Trademarks</a:t>
            </a:r>
            <a:endParaRPr lang="en-US" b="1" dirty="0"/>
          </a:p>
        </p:txBody>
      </p:sp>
      <p:sp>
        <p:nvSpPr>
          <p:cNvPr id="3" name="Content Placeholder 2"/>
          <p:cNvSpPr>
            <a:spLocks noGrp="1"/>
          </p:cNvSpPr>
          <p:nvPr>
            <p:ph idx="1"/>
          </p:nvPr>
        </p:nvSpPr>
        <p:spPr/>
        <p:txBody>
          <a:bodyPr>
            <a:normAutofit lnSpcReduction="10000"/>
          </a:bodyPr>
          <a:lstStyle/>
          <a:p>
            <a:pPr algn="just"/>
            <a:r>
              <a:rPr lang="en-GB" dirty="0"/>
              <a:t>Notwithstanding the above justifications, a </a:t>
            </a:r>
            <a:r>
              <a:rPr lang="en-GB" b="1" dirty="0"/>
              <a:t>trademark owner can use his monopoly right to prevent his competitors to develop or create trademarks that may be similar to his or may threaten them with infringements. </a:t>
            </a:r>
            <a:endParaRPr lang="en-GB" b="1" dirty="0" smtClean="0"/>
          </a:p>
          <a:p>
            <a:pPr algn="just"/>
            <a:r>
              <a:rPr lang="en-GB" dirty="0" smtClean="0"/>
              <a:t>Furthermore</a:t>
            </a:r>
            <a:r>
              <a:rPr lang="en-GB" dirty="0"/>
              <a:t>, </a:t>
            </a:r>
            <a:r>
              <a:rPr lang="en-GB" b="1" dirty="0"/>
              <a:t>trademarks are often perceived as a tax on goods or services in that they make products expensive and beyond the reach of the majority of the consumers. </a:t>
            </a:r>
            <a:endParaRPr lang="en-US" b="1" dirty="0"/>
          </a:p>
          <a:p>
            <a:pPr algn="just"/>
            <a:endParaRPr lang="en-US" dirty="0"/>
          </a:p>
        </p:txBody>
      </p:sp>
    </p:spTree>
    <p:extLst>
      <p:ext uri="{BB962C8B-B14F-4D97-AF65-F5344CB8AC3E}">
        <p14:creationId xmlns:p14="http://schemas.microsoft.com/office/powerpoint/2010/main" val="21804481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Criticisms of Trademarks</a:t>
            </a:r>
            <a:endParaRPr lang="en-US" dirty="0"/>
          </a:p>
        </p:txBody>
      </p:sp>
      <p:sp>
        <p:nvSpPr>
          <p:cNvPr id="3" name="Content Placeholder 2"/>
          <p:cNvSpPr>
            <a:spLocks noGrp="1"/>
          </p:cNvSpPr>
          <p:nvPr>
            <p:ph idx="1"/>
          </p:nvPr>
        </p:nvSpPr>
        <p:spPr/>
        <p:txBody>
          <a:bodyPr/>
          <a:lstStyle/>
          <a:p>
            <a:pPr algn="just"/>
            <a:r>
              <a:rPr lang="en-GB" dirty="0"/>
              <a:t>It may therefore be argued that </a:t>
            </a:r>
            <a:r>
              <a:rPr lang="en-GB" b="1" dirty="0"/>
              <a:t>trademarks may indirectly encourage counterfeit and imitation more especially for luxury goods such as watches and clothes, which consumers desperately need but cannot afford.</a:t>
            </a:r>
            <a:endParaRPr lang="en-US" b="1" dirty="0"/>
          </a:p>
        </p:txBody>
      </p:sp>
    </p:spTree>
    <p:extLst>
      <p:ext uri="{BB962C8B-B14F-4D97-AF65-F5344CB8AC3E}">
        <p14:creationId xmlns:p14="http://schemas.microsoft.com/office/powerpoint/2010/main" val="2805162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OTHER TYPES OF TRADEMARKS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a:t>(a)      </a:t>
            </a:r>
            <a:r>
              <a:rPr lang="en-US" b="1" dirty="0"/>
              <a:t>Service Marks</a:t>
            </a:r>
            <a:endParaRPr lang="en-US" dirty="0"/>
          </a:p>
          <a:p>
            <a:pPr algn="just"/>
            <a:r>
              <a:rPr lang="en-GB" dirty="0"/>
              <a:t>Today consumers are </a:t>
            </a:r>
            <a:r>
              <a:rPr lang="en-GB" b="1" dirty="0"/>
              <a:t>confronted not only with a vast choice of goods of all kinds but also with an increasingly variety of services that are offered to consumers. </a:t>
            </a:r>
            <a:endParaRPr lang="en-GB" b="1" dirty="0" smtClean="0"/>
          </a:p>
          <a:p>
            <a:pPr algn="just"/>
            <a:r>
              <a:rPr lang="en-GB" dirty="0" smtClean="0"/>
              <a:t>There </a:t>
            </a:r>
            <a:r>
              <a:rPr lang="en-GB" dirty="0"/>
              <a:t>is, therefore, also the need for the </a:t>
            </a:r>
            <a:r>
              <a:rPr lang="en-GB" b="1" dirty="0"/>
              <a:t>signs that enable the consumers to distinguish the services offered by an enterprise from those of other enterprises</a:t>
            </a:r>
            <a:r>
              <a:rPr lang="en-GB" dirty="0" smtClean="0"/>
              <a:t>. </a:t>
            </a:r>
            <a:endParaRPr lang="en-US" dirty="0" smtClean="0"/>
          </a:p>
          <a:p>
            <a:pPr algn="just"/>
            <a:r>
              <a:rPr lang="en-US" b="1" dirty="0" smtClean="0"/>
              <a:t>While t</a:t>
            </a:r>
            <a:r>
              <a:rPr lang="en-GB" b="1" dirty="0" err="1" smtClean="0"/>
              <a:t>rademarks</a:t>
            </a:r>
            <a:r>
              <a:rPr lang="en-GB" b="1" dirty="0" smtClean="0"/>
              <a:t> </a:t>
            </a:r>
            <a:r>
              <a:rPr lang="en-GB" b="1" dirty="0"/>
              <a:t>distinguish the goods of one enterprise from those of others, </a:t>
            </a:r>
            <a:r>
              <a:rPr lang="en-GB" b="1" dirty="0" smtClean="0"/>
              <a:t>service </a:t>
            </a:r>
            <a:r>
              <a:rPr lang="en-GB" b="1" dirty="0"/>
              <a:t>marks distinguish the services of one enterprise from those of others.</a:t>
            </a:r>
            <a:endParaRPr lang="en-US" b="1" dirty="0"/>
          </a:p>
        </p:txBody>
      </p:sp>
    </p:spTree>
    <p:extLst>
      <p:ext uri="{BB962C8B-B14F-4D97-AF65-F5344CB8AC3E}">
        <p14:creationId xmlns:p14="http://schemas.microsoft.com/office/powerpoint/2010/main" val="1282003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OTHER TYPES OF TRADEMARKS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GB" dirty="0"/>
              <a:t>These signs </a:t>
            </a:r>
            <a:r>
              <a:rPr lang="en-GB" dirty="0" smtClean="0"/>
              <a:t>called </a:t>
            </a:r>
            <a:r>
              <a:rPr lang="en-GB" dirty="0"/>
              <a:t>service marks, and are often used by the service industry </a:t>
            </a:r>
            <a:r>
              <a:rPr lang="en-GB" dirty="0" smtClean="0"/>
              <a:t>include </a:t>
            </a:r>
            <a:r>
              <a:rPr lang="en-GB" b="1" dirty="0"/>
              <a:t>airlines, hotels, restaurants, banks, insurance, car rental firms, tourist agencies, laundries and cleaners. </a:t>
            </a:r>
            <a:endParaRPr lang="en-US" b="1" dirty="0"/>
          </a:p>
          <a:p>
            <a:pPr algn="just"/>
            <a:r>
              <a:rPr lang="en-GB" b="1" dirty="0" smtClean="0"/>
              <a:t>A </a:t>
            </a:r>
            <a:r>
              <a:rPr lang="en-GB" b="1" dirty="0"/>
              <a:t>service mark is very similar in nature to a trademark. </a:t>
            </a:r>
            <a:r>
              <a:rPr lang="en-GB" b="1" dirty="0" smtClean="0"/>
              <a:t>Both </a:t>
            </a:r>
            <a:r>
              <a:rPr lang="en-GB" b="1" dirty="0"/>
              <a:t>are distinctive signs</a:t>
            </a:r>
            <a:r>
              <a:rPr lang="en-GB" b="1" dirty="0" smtClean="0"/>
              <a:t>.</a:t>
            </a:r>
          </a:p>
          <a:p>
            <a:pPr algn="just"/>
            <a:r>
              <a:rPr lang="en-GB" dirty="0"/>
              <a:t>Since service marks are similar in nature to trademarks, the protection criteria for trademarks applies ‘mutatis mutandis’ to service marks. </a:t>
            </a:r>
            <a:endParaRPr lang="en-GB" dirty="0" smtClean="0"/>
          </a:p>
          <a:p>
            <a:pPr algn="just"/>
            <a:r>
              <a:rPr lang="en-GB" dirty="0"/>
              <a:t>S</a:t>
            </a:r>
            <a:r>
              <a:rPr lang="en-GB" dirty="0" smtClean="0"/>
              <a:t>ervice </a:t>
            </a:r>
            <a:r>
              <a:rPr lang="en-GB" dirty="0"/>
              <a:t>marks are not </a:t>
            </a:r>
            <a:r>
              <a:rPr lang="en-GB" dirty="0" smtClean="0"/>
              <a:t>currently protected </a:t>
            </a:r>
            <a:r>
              <a:rPr lang="en-GB" dirty="0"/>
              <a:t>in Zambia.</a:t>
            </a:r>
            <a:endParaRPr lang="en-US" dirty="0"/>
          </a:p>
          <a:p>
            <a:pPr algn="just"/>
            <a:endParaRPr lang="en-US" dirty="0"/>
          </a:p>
        </p:txBody>
      </p:sp>
    </p:spTree>
    <p:extLst>
      <p:ext uri="{BB962C8B-B14F-4D97-AF65-F5344CB8AC3E}">
        <p14:creationId xmlns:p14="http://schemas.microsoft.com/office/powerpoint/2010/main" val="32685541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OTHER TYPES OF TRADEMARKS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r>
              <a:rPr lang="en-GB" b="1" dirty="0" smtClean="0"/>
              <a:t>(</a:t>
            </a:r>
            <a:r>
              <a:rPr lang="en-GB" b="1" dirty="0"/>
              <a:t>b)      </a:t>
            </a:r>
            <a:r>
              <a:rPr lang="en-US" b="1" dirty="0"/>
              <a:t>Collective </a:t>
            </a:r>
            <a:r>
              <a:rPr lang="en-US" b="1" dirty="0" smtClean="0"/>
              <a:t>Marks</a:t>
            </a:r>
            <a:endParaRPr lang="en-US" dirty="0"/>
          </a:p>
          <a:p>
            <a:pPr algn="just"/>
            <a:r>
              <a:rPr lang="en-GB" b="1" dirty="0"/>
              <a:t>A collective mark is generally owned by an association or cooperative which itself does not use the collective mark but whose members may use it to market their products. </a:t>
            </a:r>
            <a:endParaRPr lang="en-GB" b="1" dirty="0" smtClean="0"/>
          </a:p>
          <a:p>
            <a:pPr algn="just"/>
            <a:r>
              <a:rPr lang="en-GB" dirty="0" smtClean="0"/>
              <a:t>The </a:t>
            </a:r>
            <a:r>
              <a:rPr lang="en-GB" dirty="0"/>
              <a:t>collective body which owns the mark exclusively grants its members the right to use it if they comply with the requirements set, for example quality standards, in the regulations concerning the use of the collective mark</a:t>
            </a:r>
            <a:r>
              <a:rPr lang="en-GB" dirty="0" smtClean="0"/>
              <a:t>.</a:t>
            </a:r>
            <a:endParaRPr lang="en-US" dirty="0"/>
          </a:p>
          <a:p>
            <a:pPr algn="just"/>
            <a:r>
              <a:rPr lang="en-GB" b="1" dirty="0"/>
              <a:t>A collective mark may be an effective way of jointly marketing the products of a group of enterprises that may individually find it more difficult to make their individual marks recognized by consumers and/or to be accepted for distribution by many retailers.</a:t>
            </a:r>
            <a:endParaRPr lang="en-US" b="1" dirty="0"/>
          </a:p>
        </p:txBody>
      </p:sp>
    </p:spTree>
    <p:extLst>
      <p:ext uri="{BB962C8B-B14F-4D97-AF65-F5344CB8AC3E}">
        <p14:creationId xmlns:p14="http://schemas.microsoft.com/office/powerpoint/2010/main" val="41096529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OTHER TYPES OF TRADEMARKS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GB" b="1" dirty="0" smtClean="0"/>
              <a:t>(</a:t>
            </a:r>
            <a:r>
              <a:rPr lang="en-GB" b="1" dirty="0"/>
              <a:t>c)      </a:t>
            </a:r>
            <a:r>
              <a:rPr lang="en-US" b="1" dirty="0"/>
              <a:t>Certification </a:t>
            </a:r>
            <a:r>
              <a:rPr lang="en-US" b="1" dirty="0" smtClean="0"/>
              <a:t>Marks</a:t>
            </a:r>
            <a:endParaRPr lang="en-US" dirty="0"/>
          </a:p>
          <a:p>
            <a:pPr algn="just"/>
            <a:r>
              <a:rPr lang="en-GB" b="1" dirty="0"/>
              <a:t>A certification mark may be defined as a mark used to distinguish goods and services that comply with a set of standards and have been certified by a ‘certifying authority’. Certification marks are not confined to any membership and as such can be used by anyone whose products meet certain set standards. </a:t>
            </a:r>
            <a:endParaRPr lang="en-GB" b="1" dirty="0" smtClean="0"/>
          </a:p>
          <a:p>
            <a:pPr algn="just"/>
            <a:r>
              <a:rPr lang="en-GB" dirty="0" smtClean="0"/>
              <a:t>The </a:t>
            </a:r>
            <a:r>
              <a:rPr lang="en-GB" dirty="0"/>
              <a:t>main difference between certification mark and collective mark is that the former may be used by anybody who complies with the defined standards, while the latter may be used only by particular enterprises, for instance, members of the association which owns the collective mark.</a:t>
            </a:r>
            <a:endParaRPr lang="en-US" dirty="0"/>
          </a:p>
          <a:p>
            <a:pPr algn="just"/>
            <a:endParaRPr lang="en-US" dirty="0"/>
          </a:p>
        </p:txBody>
      </p:sp>
    </p:spTree>
    <p:extLst>
      <p:ext uri="{BB962C8B-B14F-4D97-AF65-F5344CB8AC3E}">
        <p14:creationId xmlns:p14="http://schemas.microsoft.com/office/powerpoint/2010/main" val="4049852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OTHER TYPES OF TRADEMARKS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GB" b="1" dirty="0" smtClean="0"/>
              <a:t>(</a:t>
            </a:r>
            <a:r>
              <a:rPr lang="en-GB" b="1" dirty="0"/>
              <a:t>d)      </a:t>
            </a:r>
            <a:r>
              <a:rPr lang="en-US" b="1" dirty="0"/>
              <a:t>Well-known </a:t>
            </a:r>
            <a:r>
              <a:rPr lang="en-US" b="1" dirty="0" smtClean="0"/>
              <a:t>Marks</a:t>
            </a:r>
            <a:endParaRPr lang="en-US" dirty="0"/>
          </a:p>
          <a:p>
            <a:pPr algn="just"/>
            <a:r>
              <a:rPr lang="en-GB" b="1" dirty="0"/>
              <a:t>Well-known marks are marks that are considered to be well-known by the competent authorities of a give country. </a:t>
            </a:r>
            <a:endParaRPr lang="en-GB" b="1" dirty="0" smtClean="0"/>
          </a:p>
          <a:p>
            <a:pPr algn="just"/>
            <a:r>
              <a:rPr lang="en-GB" dirty="0" smtClean="0"/>
              <a:t>Well-known </a:t>
            </a:r>
            <a:r>
              <a:rPr lang="en-GB" dirty="0"/>
              <a:t>marks generally benefit from </a:t>
            </a:r>
            <a:r>
              <a:rPr lang="en-GB" b="1" dirty="0"/>
              <a:t>stronger protection. </a:t>
            </a:r>
            <a:endParaRPr lang="en-GB" b="1" dirty="0" smtClean="0"/>
          </a:p>
          <a:p>
            <a:pPr algn="just"/>
            <a:r>
              <a:rPr lang="en-GB" b="1" dirty="0" smtClean="0"/>
              <a:t>Though trademarks are territorial in nature trade marks which are well-known will </a:t>
            </a:r>
            <a:r>
              <a:rPr lang="en-GB" b="1" dirty="0"/>
              <a:t>be protected even if they are not registered or have not even been used in a given territory.</a:t>
            </a:r>
            <a:endParaRPr lang="en-US" b="1" dirty="0"/>
          </a:p>
        </p:txBody>
      </p:sp>
    </p:spTree>
    <p:extLst>
      <p:ext uri="{BB962C8B-B14F-4D97-AF65-F5344CB8AC3E}">
        <p14:creationId xmlns:p14="http://schemas.microsoft.com/office/powerpoint/2010/main" val="1739477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dirty="0" smtClean="0"/>
              <a:t>   THANK YOU</a:t>
            </a:r>
            <a:endParaRPr lang="en-US" dirty="0"/>
          </a:p>
        </p:txBody>
      </p:sp>
    </p:spTree>
    <p:extLst>
      <p:ext uri="{BB962C8B-B14F-4D97-AF65-F5344CB8AC3E}">
        <p14:creationId xmlns:p14="http://schemas.microsoft.com/office/powerpoint/2010/main" val="3100898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GB" b="1" dirty="0"/>
              <a:t>The marking of goods for the purpose of distinguishing them from those of other traders or competitors can be traced back to the ancient world. </a:t>
            </a:r>
            <a:endParaRPr lang="en-GB" b="1" dirty="0" smtClean="0"/>
          </a:p>
          <a:p>
            <a:pPr algn="just"/>
            <a:r>
              <a:rPr lang="en-GB" dirty="0" smtClean="0"/>
              <a:t>There </a:t>
            </a:r>
            <a:r>
              <a:rPr lang="en-GB" dirty="0"/>
              <a:t>is evidence that, as far back as 4000 years ago, craftsmen from India, China and Persia used either their signatures or symbols to identify their products. </a:t>
            </a:r>
            <a:endParaRPr lang="en-GB" dirty="0" smtClean="0"/>
          </a:p>
          <a:p>
            <a:pPr algn="just"/>
            <a:r>
              <a:rPr lang="en-GB" dirty="0" smtClean="0"/>
              <a:t>Roman </a:t>
            </a:r>
            <a:r>
              <a:rPr lang="en-GB" dirty="0"/>
              <a:t>pottery-makers used more than 100 different marks to distinguish their work, the most famous being the Fortis mark, which was copied and counterfeited. </a:t>
            </a:r>
            <a:endParaRPr lang="en-US" dirty="0"/>
          </a:p>
        </p:txBody>
      </p:sp>
    </p:spTree>
    <p:extLst>
      <p:ext uri="{BB962C8B-B14F-4D97-AF65-F5344CB8AC3E}">
        <p14:creationId xmlns:p14="http://schemas.microsoft.com/office/powerpoint/2010/main" val="2391255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 </a:t>
            </a:r>
            <a:endParaRPr lang="en-US" b="1" dirty="0"/>
          </a:p>
        </p:txBody>
      </p:sp>
      <p:sp>
        <p:nvSpPr>
          <p:cNvPr id="3" name="Content Placeholder 2"/>
          <p:cNvSpPr>
            <a:spLocks noGrp="1"/>
          </p:cNvSpPr>
          <p:nvPr>
            <p:ph idx="1"/>
          </p:nvPr>
        </p:nvSpPr>
        <p:spPr/>
        <p:txBody>
          <a:bodyPr/>
          <a:lstStyle/>
          <a:p>
            <a:pPr algn="just"/>
            <a:r>
              <a:rPr lang="en-GB" dirty="0"/>
              <a:t>Theses craftsmen are believed to have used marks for several purposes including as an advertisement for the markers of the products, as proof that the products belonged to a particular merchant in the event of an ownership dispute as well as a guarantee of quality.</a:t>
            </a:r>
            <a:endParaRPr lang="en-US" dirty="0"/>
          </a:p>
        </p:txBody>
      </p:sp>
    </p:spTree>
    <p:extLst>
      <p:ext uri="{BB962C8B-B14F-4D97-AF65-F5344CB8AC3E}">
        <p14:creationId xmlns:p14="http://schemas.microsoft.com/office/powerpoint/2010/main" val="3332068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 Trade Mark?</a:t>
            </a:r>
            <a:endParaRPr lang="en-US" b="1" dirty="0"/>
          </a:p>
        </p:txBody>
      </p:sp>
      <p:sp>
        <p:nvSpPr>
          <p:cNvPr id="3" name="Content Placeholder 2"/>
          <p:cNvSpPr>
            <a:spLocks noGrp="1"/>
          </p:cNvSpPr>
          <p:nvPr>
            <p:ph idx="1"/>
          </p:nvPr>
        </p:nvSpPr>
        <p:spPr/>
        <p:txBody>
          <a:bodyPr/>
          <a:lstStyle/>
          <a:p>
            <a:pPr algn="just"/>
            <a:r>
              <a:rPr lang="en-GB" dirty="0"/>
              <a:t>A trade mark is any sign that is capable of distinguishing the goods or services produced or provided by one enterprise from those of other enterprises</a:t>
            </a:r>
            <a:r>
              <a:rPr lang="en-GB" dirty="0" smtClean="0"/>
              <a:t>. </a:t>
            </a:r>
            <a:endParaRPr lang="en-US" dirty="0"/>
          </a:p>
        </p:txBody>
      </p:sp>
    </p:spTree>
    <p:extLst>
      <p:ext uri="{BB962C8B-B14F-4D97-AF65-F5344CB8AC3E}">
        <p14:creationId xmlns:p14="http://schemas.microsoft.com/office/powerpoint/2010/main" val="3865966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GB" sz="2400" b="1" smtClean="0"/>
              <a:t>Sign that serve as trade marks</a:t>
            </a:r>
          </a:p>
        </p:txBody>
      </p:sp>
      <p:pic>
        <p:nvPicPr>
          <p:cNvPr id="33795" name="Content Placeholder 5" descr="mcdonalds.jpg"/>
          <p:cNvPicPr>
            <a:picLocks noGrp="1" noChangeAspect="1"/>
          </p:cNvPicPr>
          <p:nvPr>
            <p:ph idx="1"/>
          </p:nvPr>
        </p:nvPicPr>
        <p:blipFill>
          <a:blip r:embed="rId2"/>
          <a:srcRect/>
          <a:stretch>
            <a:fillRect/>
          </a:stretch>
        </p:blipFill>
        <p:spPr>
          <a:xfrm>
            <a:off x="457200" y="1219200"/>
            <a:ext cx="1733550" cy="1285875"/>
          </a:xfrm>
        </p:spPr>
      </p:pic>
      <p:pic>
        <p:nvPicPr>
          <p:cNvPr id="33796" name="Picture 6" descr="nandos.jpg"/>
          <p:cNvPicPr>
            <a:picLocks noChangeAspect="1"/>
          </p:cNvPicPr>
          <p:nvPr/>
        </p:nvPicPr>
        <p:blipFill>
          <a:blip r:embed="rId3"/>
          <a:srcRect b="7851"/>
          <a:stretch>
            <a:fillRect/>
          </a:stretch>
        </p:blipFill>
        <p:spPr bwMode="auto">
          <a:xfrm>
            <a:off x="2590800" y="1066800"/>
            <a:ext cx="2667000" cy="1846263"/>
          </a:xfrm>
          <a:prstGeom prst="rect">
            <a:avLst/>
          </a:prstGeom>
          <a:noFill/>
          <a:ln w="9525">
            <a:noFill/>
            <a:miter lim="800000"/>
            <a:headEnd/>
            <a:tailEnd/>
          </a:ln>
        </p:spPr>
      </p:pic>
      <p:pic>
        <p:nvPicPr>
          <p:cNvPr id="33797" name="Picture 7" descr="T1_N147_A8_RenLogo.jpg"/>
          <p:cNvPicPr>
            <a:picLocks noChangeAspect="1"/>
          </p:cNvPicPr>
          <p:nvPr/>
        </p:nvPicPr>
        <p:blipFill>
          <a:blip r:embed="rId4"/>
          <a:srcRect/>
          <a:stretch>
            <a:fillRect/>
          </a:stretch>
        </p:blipFill>
        <p:spPr bwMode="auto">
          <a:xfrm>
            <a:off x="5943600" y="1143000"/>
            <a:ext cx="1905000" cy="1905000"/>
          </a:xfrm>
          <a:prstGeom prst="rect">
            <a:avLst/>
          </a:prstGeom>
          <a:noFill/>
          <a:ln w="9525">
            <a:noFill/>
            <a:miter lim="800000"/>
            <a:headEnd/>
            <a:tailEnd/>
          </a:ln>
        </p:spPr>
      </p:pic>
      <p:pic>
        <p:nvPicPr>
          <p:cNvPr id="33798" name="Picture 8" descr="T1_N147_A12_shell_small.gif"/>
          <p:cNvPicPr>
            <a:picLocks noChangeAspect="1"/>
          </p:cNvPicPr>
          <p:nvPr/>
        </p:nvPicPr>
        <p:blipFill>
          <a:blip r:embed="rId5"/>
          <a:srcRect/>
          <a:stretch>
            <a:fillRect/>
          </a:stretch>
        </p:blipFill>
        <p:spPr bwMode="auto">
          <a:xfrm>
            <a:off x="457200" y="3200400"/>
            <a:ext cx="2005013" cy="1857375"/>
          </a:xfrm>
          <a:prstGeom prst="rect">
            <a:avLst/>
          </a:prstGeom>
          <a:noFill/>
          <a:ln w="9525">
            <a:noFill/>
            <a:miter lim="800000"/>
            <a:headEnd/>
            <a:tailEnd/>
          </a:ln>
        </p:spPr>
      </p:pic>
      <p:pic>
        <p:nvPicPr>
          <p:cNvPr id="33799" name="Picture 9" descr="T1_N147_A24_IBM_logo_small.jpg"/>
          <p:cNvPicPr>
            <a:picLocks noChangeAspect="1"/>
          </p:cNvPicPr>
          <p:nvPr/>
        </p:nvPicPr>
        <p:blipFill>
          <a:blip r:embed="rId6"/>
          <a:srcRect/>
          <a:stretch>
            <a:fillRect/>
          </a:stretch>
        </p:blipFill>
        <p:spPr bwMode="auto">
          <a:xfrm>
            <a:off x="3048000" y="3048000"/>
            <a:ext cx="1987550" cy="1682750"/>
          </a:xfrm>
          <a:prstGeom prst="rect">
            <a:avLst/>
          </a:prstGeom>
          <a:noFill/>
          <a:ln w="9525">
            <a:noFill/>
            <a:miter lim="800000"/>
            <a:headEnd/>
            <a:tailEnd/>
          </a:ln>
        </p:spPr>
      </p:pic>
      <p:pic>
        <p:nvPicPr>
          <p:cNvPr id="33800" name="Picture 10" descr="T1_N147_A26_rcrc-logo1.jpg"/>
          <p:cNvPicPr>
            <a:picLocks noChangeAspect="1"/>
          </p:cNvPicPr>
          <p:nvPr/>
        </p:nvPicPr>
        <p:blipFill>
          <a:blip r:embed="rId7"/>
          <a:srcRect/>
          <a:stretch>
            <a:fillRect/>
          </a:stretch>
        </p:blipFill>
        <p:spPr bwMode="auto">
          <a:xfrm>
            <a:off x="5791200" y="3124200"/>
            <a:ext cx="1333500" cy="952500"/>
          </a:xfrm>
          <a:prstGeom prst="rect">
            <a:avLst/>
          </a:prstGeom>
          <a:noFill/>
          <a:ln w="9525">
            <a:noFill/>
            <a:miter lim="800000"/>
            <a:headEnd/>
            <a:tailEnd/>
          </a:ln>
        </p:spPr>
      </p:pic>
      <p:pic>
        <p:nvPicPr>
          <p:cNvPr id="33801" name="Picture 11" descr="T1_N147_A18_elf-logo-120.gif"/>
          <p:cNvPicPr>
            <a:picLocks noChangeAspect="1"/>
          </p:cNvPicPr>
          <p:nvPr/>
        </p:nvPicPr>
        <p:blipFill>
          <a:blip r:embed="rId8"/>
          <a:srcRect/>
          <a:stretch>
            <a:fillRect/>
          </a:stretch>
        </p:blipFill>
        <p:spPr bwMode="auto">
          <a:xfrm>
            <a:off x="7467600" y="3962400"/>
            <a:ext cx="1143000" cy="485775"/>
          </a:xfrm>
          <a:prstGeom prst="rect">
            <a:avLst/>
          </a:prstGeom>
          <a:noFill/>
          <a:ln w="9525">
            <a:noFill/>
            <a:miter lim="800000"/>
            <a:headEnd/>
            <a:tailEnd/>
          </a:ln>
        </p:spPr>
      </p:pic>
      <p:pic>
        <p:nvPicPr>
          <p:cNvPr id="33802" name="Picture 12" descr="T1_N147_A23_IKEA.gif"/>
          <p:cNvPicPr>
            <a:picLocks noChangeAspect="1"/>
          </p:cNvPicPr>
          <p:nvPr/>
        </p:nvPicPr>
        <p:blipFill>
          <a:blip r:embed="rId9"/>
          <a:srcRect/>
          <a:stretch>
            <a:fillRect/>
          </a:stretch>
        </p:blipFill>
        <p:spPr bwMode="auto">
          <a:xfrm>
            <a:off x="1143000" y="5638800"/>
            <a:ext cx="1725613" cy="619125"/>
          </a:xfrm>
          <a:prstGeom prst="rect">
            <a:avLst/>
          </a:prstGeom>
          <a:noFill/>
          <a:ln w="9525">
            <a:noFill/>
            <a:miter lim="800000"/>
            <a:headEnd/>
            <a:tailEnd/>
          </a:ln>
        </p:spPr>
      </p:pic>
      <p:pic>
        <p:nvPicPr>
          <p:cNvPr id="33803" name="Picture 13" descr="kfc_logo.jpg"/>
          <p:cNvPicPr>
            <a:picLocks noChangeAspect="1"/>
          </p:cNvPicPr>
          <p:nvPr/>
        </p:nvPicPr>
        <p:blipFill>
          <a:blip r:embed="rId10"/>
          <a:srcRect/>
          <a:stretch>
            <a:fillRect/>
          </a:stretch>
        </p:blipFill>
        <p:spPr bwMode="auto">
          <a:xfrm>
            <a:off x="3429000" y="4419600"/>
            <a:ext cx="1724025" cy="2117725"/>
          </a:xfrm>
          <a:prstGeom prst="rect">
            <a:avLst/>
          </a:prstGeom>
          <a:noFill/>
          <a:ln w="9525">
            <a:noFill/>
            <a:miter lim="800000"/>
            <a:headEnd/>
            <a:tailEnd/>
          </a:ln>
        </p:spPr>
      </p:pic>
      <p:pic>
        <p:nvPicPr>
          <p:cNvPr id="33804" name="Picture 14" descr="Coke-20-oz-Bottles1.jpg"/>
          <p:cNvPicPr>
            <a:picLocks noChangeAspect="1"/>
          </p:cNvPicPr>
          <p:nvPr/>
        </p:nvPicPr>
        <p:blipFill>
          <a:blip r:embed="rId11"/>
          <a:srcRect/>
          <a:stretch>
            <a:fillRect/>
          </a:stretch>
        </p:blipFill>
        <p:spPr bwMode="auto">
          <a:xfrm>
            <a:off x="5700713" y="4572000"/>
            <a:ext cx="1614487" cy="2066925"/>
          </a:xfrm>
          <a:prstGeom prst="rect">
            <a:avLst/>
          </a:prstGeom>
          <a:noFill/>
          <a:ln w="9525">
            <a:noFill/>
            <a:miter lim="800000"/>
            <a:headEnd/>
            <a:tailEnd/>
          </a:ln>
        </p:spPr>
      </p:pic>
    </p:spTree>
    <p:extLst>
      <p:ext uri="{BB962C8B-B14F-4D97-AF65-F5344CB8AC3E}">
        <p14:creationId xmlns:p14="http://schemas.microsoft.com/office/powerpoint/2010/main" val="3204640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normAutofit/>
          </a:bodyPr>
          <a:lstStyle/>
          <a:p>
            <a:pPr algn="just"/>
            <a:r>
              <a:rPr lang="en-GB" dirty="0"/>
              <a:t>The Trade Marks Act defines a trade mark as a </a:t>
            </a:r>
            <a:r>
              <a:rPr lang="en-GB" b="1" dirty="0"/>
              <a:t>mark used or proposed to be used in relation to goods for the purpose of indicating, or so as to indicate, a connection in the course of trade between the goods and some person having the right either as proprietor or as registered user to the mark, whether with or without any indication of the identity of that person. </a:t>
            </a:r>
            <a:endParaRPr lang="en-US" b="1" dirty="0"/>
          </a:p>
          <a:p>
            <a:pPr algn="just"/>
            <a:endParaRPr lang="en-US" dirty="0"/>
          </a:p>
        </p:txBody>
      </p:sp>
    </p:spTree>
    <p:extLst>
      <p:ext uri="{BB962C8B-B14F-4D97-AF65-F5344CB8AC3E}">
        <p14:creationId xmlns:p14="http://schemas.microsoft.com/office/powerpoint/2010/main" val="34566163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normAutofit fontScale="85000" lnSpcReduction="20000"/>
          </a:bodyPr>
          <a:lstStyle/>
          <a:p>
            <a:r>
              <a:rPr lang="en-GB" dirty="0"/>
              <a:t>Besides, the Penal Code Act defines a trade mark as</a:t>
            </a:r>
            <a:r>
              <a:rPr lang="en-GB" dirty="0" smtClean="0"/>
              <a:t>:</a:t>
            </a:r>
            <a:endParaRPr lang="en-US" dirty="0"/>
          </a:p>
          <a:p>
            <a:pPr lvl="0" algn="just"/>
            <a:r>
              <a:rPr lang="en-GB" b="1" dirty="0" smtClean="0"/>
              <a:t>(a) a </a:t>
            </a:r>
            <a:r>
              <a:rPr lang="en-GB" b="1" dirty="0"/>
              <a:t>mark lawfully used by any person to denote any chattel to be an article or thing of the manufacture, workmanship, production, or merchandise of such person or to be an article or thing of any peculiar or particular description made or sold by such person; </a:t>
            </a:r>
            <a:endParaRPr lang="en-US" b="1" dirty="0"/>
          </a:p>
          <a:p>
            <a:pPr lvl="0" algn="just"/>
            <a:r>
              <a:rPr lang="en-GB" b="1" dirty="0" smtClean="0"/>
              <a:t>(b) any </a:t>
            </a:r>
            <a:r>
              <a:rPr lang="en-GB" b="1" dirty="0"/>
              <a:t>mark or sign which in pursuance of any written law in force for the time being relating to registered designs is to be put or placed upon or attached to any chattel or article during the existence or continuance of any copyright or other sole right acquired under the provision of such law.  </a:t>
            </a:r>
            <a:endParaRPr lang="en-US" b="1" dirty="0"/>
          </a:p>
          <a:p>
            <a:pPr algn="just"/>
            <a:endParaRPr lang="en-US" dirty="0"/>
          </a:p>
        </p:txBody>
      </p:sp>
    </p:spTree>
    <p:extLst>
      <p:ext uri="{BB962C8B-B14F-4D97-AF65-F5344CB8AC3E}">
        <p14:creationId xmlns:p14="http://schemas.microsoft.com/office/powerpoint/2010/main" val="1031537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Trade Mark?</a:t>
            </a:r>
            <a:endParaRPr lang="en-US" dirty="0"/>
          </a:p>
        </p:txBody>
      </p:sp>
      <p:sp>
        <p:nvSpPr>
          <p:cNvPr id="3" name="Content Placeholder 2"/>
          <p:cNvSpPr>
            <a:spLocks noGrp="1"/>
          </p:cNvSpPr>
          <p:nvPr>
            <p:ph idx="1"/>
          </p:nvPr>
        </p:nvSpPr>
        <p:spPr/>
        <p:txBody>
          <a:bodyPr/>
          <a:lstStyle/>
          <a:p>
            <a:pPr algn="just"/>
            <a:r>
              <a:rPr lang="en-GB" dirty="0"/>
              <a:t>Deriving from the above definition it can be stated that a trade mark generally performs </a:t>
            </a:r>
            <a:r>
              <a:rPr lang="en-GB" b="1" dirty="0"/>
              <a:t>four main functions. </a:t>
            </a:r>
            <a:endParaRPr lang="en-GB" b="1" dirty="0" smtClean="0"/>
          </a:p>
          <a:p>
            <a:pPr algn="just"/>
            <a:r>
              <a:rPr lang="en-GB" dirty="0" smtClean="0"/>
              <a:t>These </a:t>
            </a:r>
            <a:r>
              <a:rPr lang="en-GB" dirty="0"/>
              <a:t>functions relate to the </a:t>
            </a:r>
            <a:r>
              <a:rPr lang="en-GB" b="1" dirty="0"/>
              <a:t>distinguishing of marked goods or services, their origin, quality and promotion in the market place.</a:t>
            </a:r>
            <a:endParaRPr lang="en-US" b="1" dirty="0"/>
          </a:p>
          <a:p>
            <a:pPr algn="just"/>
            <a:endParaRPr lang="en-US" dirty="0"/>
          </a:p>
        </p:txBody>
      </p:sp>
    </p:spTree>
    <p:extLst>
      <p:ext uri="{BB962C8B-B14F-4D97-AF65-F5344CB8AC3E}">
        <p14:creationId xmlns:p14="http://schemas.microsoft.com/office/powerpoint/2010/main" val="3798150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158</TotalTime>
  <Words>1982</Words>
  <Application>Microsoft Office PowerPoint</Application>
  <PresentationFormat>On-screen Show (4:3)</PresentationFormat>
  <Paragraphs>105</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 UNIVERSITY OF LUSAKA SCHOOL OF LAW </vt:lpstr>
      <vt:lpstr>Structure of Presentation</vt:lpstr>
      <vt:lpstr>Introduction</vt:lpstr>
      <vt:lpstr>Introduction </vt:lpstr>
      <vt:lpstr>What is a Trade Mark?</vt:lpstr>
      <vt:lpstr>Sign that serve as trade marks</vt:lpstr>
      <vt:lpstr>What is a Trade Mark?</vt:lpstr>
      <vt:lpstr>What is a Trade Mark?</vt:lpstr>
      <vt:lpstr>What is a Trade Mark?</vt:lpstr>
      <vt:lpstr>What is a Trade Mark?</vt:lpstr>
      <vt:lpstr>What is a Trade Mark?</vt:lpstr>
      <vt:lpstr>What is a Trade Mark?</vt:lpstr>
      <vt:lpstr>What is a Trade Mark?</vt:lpstr>
      <vt:lpstr>History of Trade Marks</vt:lpstr>
      <vt:lpstr>Rationale of Trade Marks</vt:lpstr>
      <vt:lpstr>Rationale of Trade Marks</vt:lpstr>
      <vt:lpstr>Rationale of Trade Marks</vt:lpstr>
      <vt:lpstr>Rationale of Trade Marks</vt:lpstr>
      <vt:lpstr>Rationale of Trade Marks</vt:lpstr>
      <vt:lpstr>Rationale of Trade Marks</vt:lpstr>
      <vt:lpstr>Rationale of Trade Marks</vt:lpstr>
      <vt:lpstr>Criticisms of Trademarks</vt:lpstr>
      <vt:lpstr>Criticisms of Trademarks</vt:lpstr>
      <vt:lpstr>OTHER TYPES OF TRADEMARKS </vt:lpstr>
      <vt:lpstr>OTHER TYPES OF TRADEMARKS </vt:lpstr>
      <vt:lpstr>OTHER TYPES OF TRADEMARKS </vt:lpstr>
      <vt:lpstr>OTHER TYPES OF TRADEMARKS </vt:lpstr>
      <vt:lpstr>OTHER TYPES OF TRADEMARKS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14</cp:revision>
  <dcterms:created xsi:type="dcterms:W3CDTF">2014-05-01T06:55:08Z</dcterms:created>
  <dcterms:modified xsi:type="dcterms:W3CDTF">2014-05-01T11:41:46Z</dcterms:modified>
</cp:coreProperties>
</file>